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7B179-05F7-D848-8E5C-5388FB54E60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B58BC-76E1-734D-9CB0-5D5821B7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13" Type="http://schemas.openxmlformats.org/officeDocument/2006/relationships/image" Target="../media/image40.jpeg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12" Type="http://schemas.openxmlformats.org/officeDocument/2006/relationships/image" Target="../media/image3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33.png" /><Relationship Id="rId11" Type="http://schemas.openxmlformats.org/officeDocument/2006/relationships/image" Target="../media/image38.png" /><Relationship Id="rId5" Type="http://schemas.openxmlformats.org/officeDocument/2006/relationships/image" Target="../media/image32.png" /><Relationship Id="rId10" Type="http://schemas.openxmlformats.org/officeDocument/2006/relationships/image" Target="../media/image37.png" /><Relationship Id="rId4" Type="http://schemas.openxmlformats.org/officeDocument/2006/relationships/image" Target="../media/image31.png" /><Relationship Id="rId9" Type="http://schemas.openxmlformats.org/officeDocument/2006/relationships/image" Target="../media/image36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jpe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4.jpe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8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Relationship Id="rId9" Type="http://schemas.openxmlformats.org/officeDocument/2006/relationships/image" Target="../media/image2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Asteroids: Basics and Impact on Earth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Exploring the rocky remnants of our solar system's formation and their profound influence on planetary evolution and life on Earth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F37F7-804C-ABB8-1862-60949C9E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954" y="1052879"/>
            <a:ext cx="5900738" cy="7176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507"/>
            <a:ext cx="821043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Planetary Defence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6684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71430"/>
            <a:ext cx="389870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sky surveys to identify threats decades before potential impact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005251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2919651"/>
            <a:ext cx="339328" cy="441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0550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Orbit Determination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610088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Precise calculations of asteroid trajectories and impact probabilities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005251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654975"/>
            <a:ext cx="339328" cy="4411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74058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Mission 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245173"/>
            <a:ext cx="37853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deflection spacecraft years before projected impact date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005251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341733"/>
            <a:ext cx="339328" cy="44112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3756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Kinetic Impact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5880259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Change asteroid velocity through controlled spacecraft collision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005251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648801"/>
            <a:ext cx="339328" cy="44112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197888" y="4966811"/>
            <a:ext cx="349460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Post-Impact Assessment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471398"/>
            <a:ext cx="389870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Monitor deflection success and refined trajectory calculations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005251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770001"/>
            <a:ext cx="339328" cy="441127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6825377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NASA's successful DART mission in 2022 proved kinetic impactor technology works, changing asteroid Dimorphos's orbital period by 32 minutes—demonstrating humanity's capability to defend against cosmic threats.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5DFB6D-6A1C-E1AA-4485-277928F60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73025" y="7152034"/>
            <a:ext cx="1859288" cy="10142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477" y="455295"/>
            <a:ext cx="4139208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2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are Asteroids?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9477" y="1407200"/>
            <a:ext cx="414349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Definition and Key Characteristics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79477" y="1895475"/>
            <a:ext cx="7921228" cy="2219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Asteroids are small, rocky bodies orbiting the Sun, ranging from a few metres to hundreds of kilometres in diameter. Often called "minor planets," these celestial objects are remnants from the solar system's formation 4.6 billion years ago.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79477" y="2690217"/>
            <a:ext cx="792122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Irregular shapes due to weak gravitational fields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79477" y="2963347"/>
            <a:ext cx="792122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Composed primarily of rock, metal, and ice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79477" y="3236476"/>
            <a:ext cx="792122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atmosphere or significant magnetic field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79477" y="3509605"/>
            <a:ext cx="792122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Orbits primarily between Mars and Jupiter</a:t>
            </a:r>
            <a:endParaRPr lang="en-US" sz="13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B5499-3D85-3DE9-7AE8-EDA9B9ED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825" y="1683266"/>
            <a:ext cx="4540575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7130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Formation and Composition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6152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27878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202186"/>
            <a:ext cx="308705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Solar Nebula Collapse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706773"/>
            <a:ext cx="366474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Gravitational collapse of a giant molecular cloud created the early solar system, leaving behind debris that would form asteroids.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71748" y="266152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3027878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71748" y="32021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Accretion Process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3706773"/>
            <a:ext cx="366486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Dust particles collided and stuck together through electrostatic forces, gradually building larger rocky bodies in the primordial disc.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28280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26418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5823466"/>
            <a:ext cx="286035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Planetary Disruption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6328053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Jupiter's massive gravitational influence prevented these rocky fragments from coalescing into a planet, creating the asteroid population we observe today.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B94474-D797-F4C7-AC3C-2B41233C2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3586" y="6941702"/>
            <a:ext cx="2069781" cy="1269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204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Asteroid Belt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9326"/>
            <a:ext cx="3664744" cy="2183130"/>
          </a:xfrm>
          <a:prstGeom prst="roundRect">
            <a:avLst>
              <a:gd name="adj" fmla="val 436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47900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2983587"/>
            <a:ext cx="316539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Situated between Mars and Jupiter, approximately 2.2 to 3.2 astronomical units from the Sun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29326"/>
            <a:ext cx="3664863" cy="2183130"/>
          </a:xfrm>
          <a:prstGeom prst="roundRect">
            <a:avLst>
              <a:gd name="adj" fmla="val 436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422" y="247900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422" y="2983587"/>
            <a:ext cx="31655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Contains over 1 million asteroids larger than 1 km and millions of smaller objects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39270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488894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Major Families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393531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Grouped into families like Flora, Vesta, and Eos based on similar orbital characteristics and composition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487954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Despite popular misconceptions, the asteroid belt is mostly empty space, with asteroids separated by millions of kilometres on average.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6BDAC7-7ED3-9554-32B1-B97C545F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545" y="7048587"/>
            <a:ext cx="2182855" cy="11810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8773"/>
            <a:ext cx="812934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Asteroid Classification Types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951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946916"/>
            <a:ext cx="3194685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C-Type (Carbonaceous)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757720" y="3967639"/>
            <a:ext cx="3194685" cy="26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most common asteroids, comprising about 75% of known asteroids. Dark in appearance due to carbon compounds, they contain water-bearing minerals and organic materials. Prime targets for future mining missions.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9951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946916"/>
            <a:ext cx="3194685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S-Type (Silicaceous)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199823" y="3967639"/>
            <a:ext cx="3194685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Composed primarily of silicate minerals and nickel-iron, these moderately bright asteroids make up about 17% of the population. They're found in the inner asteroid belt and are relatively easier to study.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9951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946916"/>
            <a:ext cx="3194685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M-Type (Metallic)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0641925" y="3525322"/>
            <a:ext cx="3194685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Rich in nickel-iron metal, these rare asteroids represent only about 8% of the population. They're believed to be the cores of larger bodies that were disrupted by collisions.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107A83-E84B-D0D1-EC51-02EEA9897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9134" y="7029534"/>
            <a:ext cx="2211265" cy="1200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92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466" y="2973586"/>
            <a:ext cx="5826443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Historical Impact Events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99773"/>
            <a:ext cx="22860" cy="3796070"/>
          </a:xfrm>
          <a:prstGeom prst="roundRect">
            <a:avLst>
              <a:gd name="adj" fmla="val 358271"/>
            </a:avLst>
          </a:prstGeom>
          <a:solidFill>
            <a:srgbClr val="002A80"/>
          </a:solidFill>
          <a:ln/>
        </p:spPr>
      </p:sp>
      <p:sp>
        <p:nvSpPr>
          <p:cNvPr id="5" name="Shape 2"/>
          <p:cNvSpPr/>
          <p:nvPr/>
        </p:nvSpPr>
        <p:spPr>
          <a:xfrm>
            <a:off x="6533733" y="4107656"/>
            <a:ext cx="584954" cy="22860"/>
          </a:xfrm>
          <a:prstGeom prst="roundRect">
            <a:avLst>
              <a:gd name="adj" fmla="val 358271"/>
            </a:avLst>
          </a:prstGeom>
          <a:solidFill>
            <a:srgbClr val="002A80"/>
          </a:solidFill>
          <a:ln/>
        </p:spPr>
      </p:sp>
      <p:sp>
        <p:nvSpPr>
          <p:cNvPr id="6" name="Shape 3"/>
          <p:cNvSpPr/>
          <p:nvPr/>
        </p:nvSpPr>
        <p:spPr>
          <a:xfrm>
            <a:off x="7095827" y="3899773"/>
            <a:ext cx="438745" cy="438745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8932" y="3929003"/>
            <a:ext cx="29241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621869" y="3960614"/>
            <a:ext cx="471832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Chicxulub Impact - 66 Million Years Ago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2466" y="4394359"/>
            <a:ext cx="5657731" cy="101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10-15 km asteroid struck the Yucatan Peninsula, creating a 150 km crater and triggering the mass extinction that ended the age of dinosaurs. The impact released energy equivalent to billions of nuclear bombs.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1713" y="5277564"/>
            <a:ext cx="584954" cy="22860"/>
          </a:xfrm>
          <a:prstGeom prst="roundRect">
            <a:avLst>
              <a:gd name="adj" fmla="val 358271"/>
            </a:avLst>
          </a:prstGeom>
          <a:solidFill>
            <a:srgbClr val="002A80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827" y="5069681"/>
            <a:ext cx="438745" cy="438745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8932" y="5098850"/>
            <a:ext cx="29241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0203" y="5130522"/>
            <a:ext cx="446043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Vredefort Impact - 2 Billion Years Ago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0203" y="5564267"/>
            <a:ext cx="5657731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largest verified impact structure on Earth, this South African crater spans 300 km in diameter, created by an asteroid estimated at 10-15 km across.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3733" y="6282928"/>
            <a:ext cx="584954" cy="22860"/>
          </a:xfrm>
          <a:prstGeom prst="roundRect">
            <a:avLst>
              <a:gd name="adj" fmla="val 358271"/>
            </a:avLst>
          </a:prstGeom>
          <a:solidFill>
            <a:srgbClr val="002A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827" y="6075045"/>
            <a:ext cx="438745" cy="438745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8932" y="6104275"/>
            <a:ext cx="29241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635216" y="6135886"/>
            <a:ext cx="270498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Tunguska Event - 1908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2466" y="6569631"/>
            <a:ext cx="5657731" cy="101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relatively small asteroid or comet exploded over Siberia, flattening 2,000 square kilometres of forest. Despite its modest size, it demonstrated the destructive potential of even smaller impacts.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86499B-3B8B-3942-7A71-014F511A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170" y="7003773"/>
            <a:ext cx="2225370" cy="1159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760571"/>
            <a:ext cx="8002191" cy="692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Near-Earth Objects Monitoring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569" y="1985248"/>
            <a:ext cx="4279940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Current Threat Assessment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5569" y="2613660"/>
            <a:ext cx="6309836" cy="1107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Scientists have identified over 28,000 Near-Earth Objects (NEOs), with approximately 2,200 classified as Potentially Hazardous Asteroids (PHAs). These objects approach within 7.5 million kilometres of Earth's orbit.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5569" y="4066937"/>
            <a:ext cx="3021806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28K+</a:t>
            </a:r>
            <a:endParaRPr lang="en-US" sz="5500" dirty="0"/>
          </a:p>
        </p:txBody>
      </p:sp>
      <p:sp>
        <p:nvSpPr>
          <p:cNvPr id="6" name="Text 4"/>
          <p:cNvSpPr/>
          <p:nvPr/>
        </p:nvSpPr>
        <p:spPr>
          <a:xfrm>
            <a:off x="925116" y="5035987"/>
            <a:ext cx="266271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Known NEOs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033599" y="4066937"/>
            <a:ext cx="3021806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2.2K</a:t>
            </a:r>
            <a:endParaRPr lang="en-US" sz="5500" dirty="0"/>
          </a:p>
        </p:txBody>
      </p:sp>
      <p:sp>
        <p:nvSpPr>
          <p:cNvPr id="8" name="Text 6"/>
          <p:cNvSpPr/>
          <p:nvPr/>
        </p:nvSpPr>
        <p:spPr>
          <a:xfrm>
            <a:off x="4213146" y="5035987"/>
            <a:ext cx="266271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Hazardous Objects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2389584" y="5914430"/>
            <a:ext cx="3021806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90%</a:t>
            </a:r>
            <a:endParaRPr lang="en-US" sz="5500" dirty="0"/>
          </a:p>
        </p:txBody>
      </p:sp>
      <p:sp>
        <p:nvSpPr>
          <p:cNvPr id="10" name="Text 8"/>
          <p:cNvSpPr/>
          <p:nvPr/>
        </p:nvSpPr>
        <p:spPr>
          <a:xfrm>
            <a:off x="2471857" y="6883479"/>
            <a:ext cx="285714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Detection Rate (&gt;1km)</a:t>
            </a:r>
            <a:endParaRPr lang="en-US" sz="2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14" y="2011799"/>
            <a:ext cx="6309836" cy="4018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007EB-AEBC-7FE3-33FD-7E9F6FC1F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8" y="7055827"/>
            <a:ext cx="2277884" cy="11737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9644"/>
            <a:ext cx="618863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Impact Consequences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36921"/>
            <a:ext cx="1134070" cy="1547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26373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Initial Impact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768322"/>
            <a:ext cx="619553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Massive energy release creates shockwaves, tsunamis, and ejecta that can affect global climate systems within hours.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84734"/>
            <a:ext cx="1134070" cy="18426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11548"/>
            <a:ext cx="312789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Environmental Change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16135"/>
            <a:ext cx="619553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Dust and debris block sunlight, causing "impact winter" conditions that can last months or years, disrupting photosynthesis.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27345"/>
            <a:ext cx="1134070" cy="18426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65415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Mass Extinction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58746"/>
            <a:ext cx="619553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Large impacts trigger ecosystem collapse, leading to widespread species extinction as seen in five major extinction events in Earth's history.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7062"/>
            <a:ext cx="720852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Detection Systems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7806"/>
            <a:ext cx="4196358" cy="3679984"/>
          </a:xfrm>
          <a:prstGeom prst="roundRect">
            <a:avLst>
              <a:gd name="adj" fmla="val 258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64" y="269748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" y="2838688"/>
            <a:ext cx="306110" cy="398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60473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Catalina Sky Survey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4109323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Leading ground-based detection programme operating from Arizona, discovering approximately 47% of all known NEOs through automated telescopic surveys.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447806"/>
            <a:ext cx="4196358" cy="3679984"/>
          </a:xfrm>
          <a:prstGeom prst="roundRect">
            <a:avLst>
              <a:gd name="adj" fmla="val 258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636" y="269748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802" y="2838688"/>
            <a:ext cx="306110" cy="398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6636" y="360473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NEOWISE Mission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4109323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Space-based infrared telescope that has discovered over 3,000 NEOs by detecting their heat signatures, providing crucial size and composition data.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447806"/>
            <a:ext cx="4196358" cy="3679984"/>
          </a:xfrm>
          <a:prstGeom prst="roundRect">
            <a:avLst>
              <a:gd name="adj" fmla="val 258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269748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74" y="2838688"/>
            <a:ext cx="306110" cy="3980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9808" y="360473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Planetary Radar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9808" y="4109323"/>
            <a:ext cx="3697010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Arecibo and Goldstone facilities use radar to precisely determine asteroid orbits, rotation rates, and surface features for objects passing within 50 million kilometres.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63829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International collaboration through programmes like the International Asteroid Warning Network ensures rapid information sharing about potential threats.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A6509A-67C5-9430-8FAC-30F3CF3140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1018" y="7028481"/>
            <a:ext cx="2079381" cy="1201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Happy Mario</cp:lastModifiedBy>
  <cp:revision>7</cp:revision>
  <dcterms:created xsi:type="dcterms:W3CDTF">2025-10-01T07:29:59Z</dcterms:created>
  <dcterms:modified xsi:type="dcterms:W3CDTF">2025-10-04T07:49:21Z</dcterms:modified>
</cp:coreProperties>
</file>